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6" r:id="rId4"/>
    <p:sldId id="285" r:id="rId5"/>
    <p:sldId id="283" r:id="rId6"/>
    <p:sldId id="284" r:id="rId7"/>
    <p:sldId id="280" r:id="rId8"/>
    <p:sldId id="272" r:id="rId9"/>
  </p:sldIdLst>
  <p:sldSz cx="9144000" cy="6858000" type="screen4x3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5194" autoAdjust="0"/>
  </p:normalViewPr>
  <p:slideViewPr>
    <p:cSldViewPr>
      <p:cViewPr varScale="1">
        <p:scale>
          <a:sx n="74" d="100"/>
          <a:sy n="74" d="100"/>
        </p:scale>
        <p:origin x="1902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8559D-7F6E-4927-8CA0-05F7A51E1C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034B77B-D13F-42E6-9D85-EBFAD17EEBEA}">
      <dgm:prSet phldrT="[文字]" custT="1"/>
      <dgm:spPr/>
      <dgm:t>
        <a:bodyPr/>
        <a:lstStyle/>
        <a:p>
          <a:pPr algn="ctr"/>
          <a:r>
            <a:rPr lang="zh-TW" altLang="en-US" sz="2600" b="1" dirty="0"/>
            <a:t>轉投資業務</a:t>
          </a:r>
        </a:p>
      </dgm:t>
    </dgm:pt>
    <dgm:pt modelId="{F3F546F8-8FA5-47AB-9D21-719AB346BB38}" type="parTrans" cxnId="{D4CBC38D-F83C-451D-A3D7-F37295DD71BF}">
      <dgm:prSet/>
      <dgm:spPr/>
      <dgm:t>
        <a:bodyPr/>
        <a:lstStyle/>
        <a:p>
          <a:endParaRPr lang="zh-TW" altLang="en-US"/>
        </a:p>
      </dgm:t>
    </dgm:pt>
    <dgm:pt modelId="{A68322BC-26F7-4D74-A915-E8A4D6AF0608}" type="sibTrans" cxnId="{D4CBC38D-F83C-451D-A3D7-F37295DD71BF}">
      <dgm:prSet/>
      <dgm:spPr/>
      <dgm:t>
        <a:bodyPr/>
        <a:lstStyle/>
        <a:p>
          <a:endParaRPr lang="zh-TW" altLang="en-US"/>
        </a:p>
      </dgm:t>
    </dgm:pt>
    <dgm:pt modelId="{84A598AB-03A7-4A9D-B83C-FEE808DA5C16}" type="pres">
      <dgm:prSet presAssocID="{1878559D-7F6E-4927-8CA0-05F7A51E1CB3}" presName="linearFlow" presStyleCnt="0">
        <dgm:presLayoutVars>
          <dgm:dir/>
          <dgm:resizeHandles val="exact"/>
        </dgm:presLayoutVars>
      </dgm:prSet>
      <dgm:spPr/>
    </dgm:pt>
    <dgm:pt modelId="{99E27B82-D6C8-4B68-A3A6-B941828EE807}" type="pres">
      <dgm:prSet presAssocID="{0034B77B-D13F-42E6-9D85-EBFAD17EEBEA}" presName="composite" presStyleCnt="0"/>
      <dgm:spPr/>
    </dgm:pt>
    <dgm:pt modelId="{68B539EC-7A5B-41FF-BC75-79D94B6E3F2C}" type="pres">
      <dgm:prSet presAssocID="{0034B77B-D13F-42E6-9D85-EBFAD17EEBEA}" presName="imgShp" presStyleLbl="fgImgPlace1" presStyleIdx="0" presStyleCnt="1" custScaleX="94963" custScaleY="87897" custLinFactNeighborY="6560"/>
      <dgm:spPr>
        <a:blipFill>
          <a:blip xmlns:r="http://schemas.openxmlformats.org/officeDocument/2006/relationships" r:embed="rId1"/>
          <a:srcRect/>
          <a:stretch>
            <a:fillRect l="-28000" r="-28000"/>
          </a:stretch>
        </a:blipFill>
      </dgm:spPr>
    </dgm:pt>
    <dgm:pt modelId="{1BB3D0E7-F48B-49B8-9A31-500C8B9DE1AB}" type="pres">
      <dgm:prSet presAssocID="{0034B77B-D13F-42E6-9D85-EBFAD17EEBEA}" presName="txShp" presStyleLbl="node1" presStyleIdx="0" presStyleCnt="1" custScaleX="105565" custScaleY="92068" custLinFactNeighborX="2500">
        <dgm:presLayoutVars>
          <dgm:bulletEnabled val="1"/>
        </dgm:presLayoutVars>
      </dgm:prSet>
      <dgm:spPr/>
    </dgm:pt>
  </dgm:ptLst>
  <dgm:cxnLst>
    <dgm:cxn modelId="{329B6058-5DC6-4233-873D-8A73360C7578}" type="presOf" srcId="{0034B77B-D13F-42E6-9D85-EBFAD17EEBEA}" destId="{1BB3D0E7-F48B-49B8-9A31-500C8B9DE1AB}" srcOrd="0" destOrd="0" presId="urn:microsoft.com/office/officeart/2005/8/layout/vList3"/>
    <dgm:cxn modelId="{D4CBC38D-F83C-451D-A3D7-F37295DD71BF}" srcId="{1878559D-7F6E-4927-8CA0-05F7A51E1CB3}" destId="{0034B77B-D13F-42E6-9D85-EBFAD17EEBEA}" srcOrd="0" destOrd="0" parTransId="{F3F546F8-8FA5-47AB-9D21-719AB346BB38}" sibTransId="{A68322BC-26F7-4D74-A915-E8A4D6AF0608}"/>
    <dgm:cxn modelId="{97642CBB-96A9-4E27-82AF-4460C745F94A}" type="presOf" srcId="{1878559D-7F6E-4927-8CA0-05F7A51E1CB3}" destId="{84A598AB-03A7-4A9D-B83C-FEE808DA5C16}" srcOrd="0" destOrd="0" presId="urn:microsoft.com/office/officeart/2005/8/layout/vList3"/>
    <dgm:cxn modelId="{DD891C88-4C7A-4942-8699-9797507E2C1E}" type="presParOf" srcId="{84A598AB-03A7-4A9D-B83C-FEE808DA5C16}" destId="{99E27B82-D6C8-4B68-A3A6-B941828EE807}" srcOrd="0" destOrd="0" presId="urn:microsoft.com/office/officeart/2005/8/layout/vList3"/>
    <dgm:cxn modelId="{C5995A57-89ED-4FA8-A951-793C146C1EF8}" type="presParOf" srcId="{99E27B82-D6C8-4B68-A3A6-B941828EE807}" destId="{68B539EC-7A5B-41FF-BC75-79D94B6E3F2C}" srcOrd="0" destOrd="0" presId="urn:microsoft.com/office/officeart/2005/8/layout/vList3"/>
    <dgm:cxn modelId="{BAD71426-C0F1-400C-A9EC-DD6F061F2F55}" type="presParOf" srcId="{99E27B82-D6C8-4B68-A3A6-B941828EE807}" destId="{1BB3D0E7-F48B-49B8-9A31-500C8B9DE1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5F85B-706A-4450-824E-346327F9902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D9C0569-69D2-4198-8F68-3FBDFE5AEA73}">
      <dgm:prSet phldrT="[文字]" custT="1"/>
      <dgm:spPr/>
      <dgm:t>
        <a:bodyPr/>
        <a:lstStyle/>
        <a:p>
          <a:r>
            <a:rPr lang="zh-TW" altLang="en-US" sz="2800" b="1" dirty="0"/>
            <a:t>染料貿易</a:t>
          </a:r>
        </a:p>
      </dgm:t>
    </dgm:pt>
    <dgm:pt modelId="{EC1FA97E-1911-4214-825C-CCC67A20F292}" type="parTrans" cxnId="{9249E289-9C6F-4A09-9FA8-0531DF85987A}">
      <dgm:prSet/>
      <dgm:spPr/>
      <dgm:t>
        <a:bodyPr/>
        <a:lstStyle/>
        <a:p>
          <a:endParaRPr lang="zh-TW" altLang="en-US"/>
        </a:p>
      </dgm:t>
    </dgm:pt>
    <dgm:pt modelId="{0F9153ED-5D5E-4B4F-A3E5-D9DFF265951F}" type="sibTrans" cxnId="{9249E289-9C6F-4A09-9FA8-0531DF85987A}">
      <dgm:prSet/>
      <dgm:spPr/>
      <dgm:t>
        <a:bodyPr/>
        <a:lstStyle/>
        <a:p>
          <a:endParaRPr lang="zh-TW" altLang="en-US"/>
        </a:p>
      </dgm:t>
    </dgm:pt>
    <dgm:pt modelId="{165A3F0A-7C84-487B-BE38-D196FCCF7753}" type="pres">
      <dgm:prSet presAssocID="{C435F85B-706A-4450-824E-346327F9902E}" presName="linearFlow" presStyleCnt="0">
        <dgm:presLayoutVars>
          <dgm:dir/>
          <dgm:resizeHandles val="exact"/>
        </dgm:presLayoutVars>
      </dgm:prSet>
      <dgm:spPr/>
    </dgm:pt>
    <dgm:pt modelId="{598A3890-7DAE-40AD-B26E-512D2383565A}" type="pres">
      <dgm:prSet presAssocID="{0D9C0569-69D2-4198-8F68-3FBDFE5AEA73}" presName="composite" presStyleCnt="0"/>
      <dgm:spPr/>
    </dgm:pt>
    <dgm:pt modelId="{A6A4C926-FD79-48BA-BF59-B91E47BEE234}" type="pres">
      <dgm:prSet presAssocID="{0D9C0569-69D2-4198-8F68-3FBDFE5AEA73}" presName="imgShp" presStyleLbl="fgImgPlace1" presStyleIdx="0" presStyleCnt="1" custScaleX="124218" custLinFactNeighborX="-6055"/>
      <dgm:spPr>
        <a:blipFill>
          <a:blip xmlns:r="http://schemas.openxmlformats.org/officeDocument/2006/relationships" r:embed="rId1"/>
          <a:srcRect/>
          <a:stretch>
            <a:fillRect l="-101000" r="-101000"/>
          </a:stretch>
        </a:blipFill>
      </dgm:spPr>
    </dgm:pt>
    <dgm:pt modelId="{DF95E183-F4D0-4247-A34F-F223A5A0DCD5}" type="pres">
      <dgm:prSet presAssocID="{0D9C0569-69D2-4198-8F68-3FBDFE5AEA73}" presName="txShp" presStyleLbl="node1" presStyleIdx="0" presStyleCnt="1">
        <dgm:presLayoutVars>
          <dgm:bulletEnabled val="1"/>
        </dgm:presLayoutVars>
      </dgm:prSet>
      <dgm:spPr/>
    </dgm:pt>
  </dgm:ptLst>
  <dgm:cxnLst>
    <dgm:cxn modelId="{8B0E1940-9A35-489B-B72F-B4CF0ACF5905}" type="presOf" srcId="{C435F85B-706A-4450-824E-346327F9902E}" destId="{165A3F0A-7C84-487B-BE38-D196FCCF7753}" srcOrd="0" destOrd="0" presId="urn:microsoft.com/office/officeart/2005/8/layout/vList3"/>
    <dgm:cxn modelId="{2C7E8749-00DF-4073-BEBF-0D34240C8ADC}" type="presOf" srcId="{0D9C0569-69D2-4198-8F68-3FBDFE5AEA73}" destId="{DF95E183-F4D0-4247-A34F-F223A5A0DCD5}" srcOrd="0" destOrd="0" presId="urn:microsoft.com/office/officeart/2005/8/layout/vList3"/>
    <dgm:cxn modelId="{9249E289-9C6F-4A09-9FA8-0531DF85987A}" srcId="{C435F85B-706A-4450-824E-346327F9902E}" destId="{0D9C0569-69D2-4198-8F68-3FBDFE5AEA73}" srcOrd="0" destOrd="0" parTransId="{EC1FA97E-1911-4214-825C-CCC67A20F292}" sibTransId="{0F9153ED-5D5E-4B4F-A3E5-D9DFF265951F}"/>
    <dgm:cxn modelId="{667BA6DB-8A35-45C3-9E22-187C07BFC91A}" type="presParOf" srcId="{165A3F0A-7C84-487B-BE38-D196FCCF7753}" destId="{598A3890-7DAE-40AD-B26E-512D2383565A}" srcOrd="0" destOrd="0" presId="urn:microsoft.com/office/officeart/2005/8/layout/vList3"/>
    <dgm:cxn modelId="{846E1BE0-648E-4EFF-9618-1A96754A1532}" type="presParOf" srcId="{598A3890-7DAE-40AD-B26E-512D2383565A}" destId="{A6A4C926-FD79-48BA-BF59-B91E47BEE234}" srcOrd="0" destOrd="0" presId="urn:microsoft.com/office/officeart/2005/8/layout/vList3"/>
    <dgm:cxn modelId="{AAC0E4EB-5C02-4B7B-8B9D-F3D89DD40197}" type="presParOf" srcId="{598A3890-7DAE-40AD-B26E-512D2383565A}" destId="{DF95E183-F4D0-4247-A34F-F223A5A0DC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983FB-FDF7-4E24-B0E5-3F2198B9791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0954447-9F4E-4EEE-AF0F-ED71F0AC5B97}">
      <dgm:prSet phldrT="[文字]" custT="1"/>
      <dgm:spPr/>
      <dgm:t>
        <a:bodyPr/>
        <a:lstStyle/>
        <a:p>
          <a:r>
            <a:rPr lang="zh-TW" altLang="en-US" sz="2800" b="1" i="0" baseline="0" dirty="0"/>
            <a:t>汽車貿易</a:t>
          </a:r>
        </a:p>
      </dgm:t>
    </dgm:pt>
    <dgm:pt modelId="{602690E8-8A53-49D0-8A7A-8CE2ECB6AEE8}" type="parTrans" cxnId="{0D296707-85E7-4AB6-805B-5F94718369E3}">
      <dgm:prSet/>
      <dgm:spPr/>
      <dgm:t>
        <a:bodyPr/>
        <a:lstStyle/>
        <a:p>
          <a:endParaRPr lang="zh-TW" altLang="en-US"/>
        </a:p>
      </dgm:t>
    </dgm:pt>
    <dgm:pt modelId="{D46BD367-5219-4EDB-B0C4-3EAE2E29A7E7}" type="sibTrans" cxnId="{0D296707-85E7-4AB6-805B-5F94718369E3}">
      <dgm:prSet/>
      <dgm:spPr/>
      <dgm:t>
        <a:bodyPr/>
        <a:lstStyle/>
        <a:p>
          <a:endParaRPr lang="zh-TW" altLang="en-US"/>
        </a:p>
      </dgm:t>
    </dgm:pt>
    <dgm:pt modelId="{93C0B500-DDE8-442B-94E3-41982B2B7B09}" type="pres">
      <dgm:prSet presAssocID="{76F983FB-FDF7-4E24-B0E5-3F2198B9791D}" presName="linearFlow" presStyleCnt="0">
        <dgm:presLayoutVars>
          <dgm:dir/>
          <dgm:resizeHandles val="exact"/>
        </dgm:presLayoutVars>
      </dgm:prSet>
      <dgm:spPr/>
    </dgm:pt>
    <dgm:pt modelId="{9719EDE0-6A09-4B81-A8E9-5936DAD9F4E9}" type="pres">
      <dgm:prSet presAssocID="{30954447-9F4E-4EEE-AF0F-ED71F0AC5B97}" presName="composite" presStyleCnt="0"/>
      <dgm:spPr/>
    </dgm:pt>
    <dgm:pt modelId="{590ED40D-5290-42C2-B81C-6A4289F1745A}" type="pres">
      <dgm:prSet presAssocID="{30954447-9F4E-4EEE-AF0F-ED71F0AC5B97}" presName="imgShp" presStyleLbl="fgImgPlace1" presStyleIdx="0" presStyleCnt="1" custFlipHor="1" custScaleX="1250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extLst>
        <a:ext uri="{E40237B7-FDA0-4F09-8148-C483321AD2D9}">
          <dgm14:cNvPr xmlns:dgm14="http://schemas.microsoft.com/office/drawing/2010/diagram" id="0" name="" descr="GLS450 Lease Deals NYC; 2021 0 Down in NY, NJ, CT Near Brooklyn">
            <a:extLst>
              <a:ext uri="{FF2B5EF4-FFF2-40B4-BE49-F238E27FC236}">
                <a16:creationId xmlns:a16="http://schemas.microsoft.com/office/drawing/2014/main" id="{09FD0702-8EA9-4AED-80E7-AD5B9E89126C}"/>
              </a:ext>
            </a:extLst>
          </dgm14:cNvPr>
        </a:ext>
      </dgm:extLst>
    </dgm:pt>
    <dgm:pt modelId="{7F8F452F-AE4A-4E16-A0CF-E72E01A869CC}" type="pres">
      <dgm:prSet presAssocID="{30954447-9F4E-4EEE-AF0F-ED71F0AC5B97}" presName="txShp" presStyleLbl="node1" presStyleIdx="0" presStyleCnt="1">
        <dgm:presLayoutVars>
          <dgm:bulletEnabled val="1"/>
        </dgm:presLayoutVars>
      </dgm:prSet>
      <dgm:spPr/>
    </dgm:pt>
  </dgm:ptLst>
  <dgm:cxnLst>
    <dgm:cxn modelId="{0D296707-85E7-4AB6-805B-5F94718369E3}" srcId="{76F983FB-FDF7-4E24-B0E5-3F2198B9791D}" destId="{30954447-9F4E-4EEE-AF0F-ED71F0AC5B97}" srcOrd="0" destOrd="0" parTransId="{602690E8-8A53-49D0-8A7A-8CE2ECB6AEE8}" sibTransId="{D46BD367-5219-4EDB-B0C4-3EAE2E29A7E7}"/>
    <dgm:cxn modelId="{977EC943-B233-4B99-87C2-9137FFF905C1}" type="presOf" srcId="{76F983FB-FDF7-4E24-B0E5-3F2198B9791D}" destId="{93C0B500-DDE8-442B-94E3-41982B2B7B09}" srcOrd="0" destOrd="0" presId="urn:microsoft.com/office/officeart/2005/8/layout/vList3"/>
    <dgm:cxn modelId="{73CDCE50-7240-44D8-ACB0-B2720B5CFB49}" type="presOf" srcId="{30954447-9F4E-4EEE-AF0F-ED71F0AC5B97}" destId="{7F8F452F-AE4A-4E16-A0CF-E72E01A869CC}" srcOrd="0" destOrd="0" presId="urn:microsoft.com/office/officeart/2005/8/layout/vList3"/>
    <dgm:cxn modelId="{6BAAD5DA-20E2-4646-8955-45DB7C8B4910}" type="presParOf" srcId="{93C0B500-DDE8-442B-94E3-41982B2B7B09}" destId="{9719EDE0-6A09-4B81-A8E9-5936DAD9F4E9}" srcOrd="0" destOrd="0" presId="urn:microsoft.com/office/officeart/2005/8/layout/vList3"/>
    <dgm:cxn modelId="{87305B93-F3EB-4305-A9BF-E1074005B323}" type="presParOf" srcId="{9719EDE0-6A09-4B81-A8E9-5936DAD9F4E9}" destId="{590ED40D-5290-42C2-B81C-6A4289F1745A}" srcOrd="0" destOrd="0" presId="urn:microsoft.com/office/officeart/2005/8/layout/vList3"/>
    <dgm:cxn modelId="{804A06B2-344D-4D1B-B3D0-7B0D6C229FE7}" type="presParOf" srcId="{9719EDE0-6A09-4B81-A8E9-5936DAD9F4E9}" destId="{7F8F452F-AE4A-4E16-A0CF-E72E01A869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3D0E7-F48B-49B8-9A31-500C8B9DE1AB}">
      <dsp:nvSpPr>
        <dsp:cNvPr id="0" name=""/>
        <dsp:cNvSpPr/>
      </dsp:nvSpPr>
      <dsp:spPr>
        <a:xfrm rot="10800000">
          <a:off x="871532" y="46067"/>
          <a:ext cx="2674647" cy="10694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21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/>
            <a:t>轉投資業務</a:t>
          </a:r>
        </a:p>
      </dsp:txBody>
      <dsp:txXfrm rot="10800000">
        <a:off x="1138889" y="46067"/>
        <a:ext cx="2407290" cy="1069428"/>
      </dsp:txXfrm>
    </dsp:sp>
    <dsp:sp modelId="{68B539EC-7A5B-41FF-BC75-79D94B6E3F2C}">
      <dsp:nvSpPr>
        <dsp:cNvPr id="0" name=""/>
        <dsp:cNvSpPr/>
      </dsp:nvSpPr>
      <dsp:spPr>
        <a:xfrm>
          <a:off x="327161" y="140584"/>
          <a:ext cx="1103056" cy="102097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5E183-F4D0-4247-A34F-F223A5A0DCD5}">
      <dsp:nvSpPr>
        <dsp:cNvPr id="0" name=""/>
        <dsp:cNvSpPr/>
      </dsp:nvSpPr>
      <dsp:spPr>
        <a:xfrm rot="10800000">
          <a:off x="887146" y="0"/>
          <a:ext cx="2330958" cy="966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3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/>
            <a:t>染料貿易</a:t>
          </a:r>
        </a:p>
      </dsp:txBody>
      <dsp:txXfrm rot="10800000">
        <a:off x="1128678" y="0"/>
        <a:ext cx="2089426" cy="966127"/>
      </dsp:txXfrm>
    </dsp:sp>
    <dsp:sp modelId="{A6A4C926-FD79-48BA-BF59-B91E47BEE234}">
      <dsp:nvSpPr>
        <dsp:cNvPr id="0" name=""/>
        <dsp:cNvSpPr/>
      </dsp:nvSpPr>
      <dsp:spPr>
        <a:xfrm>
          <a:off x="228596" y="0"/>
          <a:ext cx="1200103" cy="96612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01000" r="-10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F452F-AE4A-4E16-A0CF-E72E01A869CC}">
      <dsp:nvSpPr>
        <dsp:cNvPr id="0" name=""/>
        <dsp:cNvSpPr/>
      </dsp:nvSpPr>
      <dsp:spPr>
        <a:xfrm rot="10800000">
          <a:off x="901832" y="0"/>
          <a:ext cx="2381630" cy="966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3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i="0" kern="1200" baseline="0" dirty="0"/>
            <a:t>汽車貿易</a:t>
          </a:r>
        </a:p>
      </dsp:txBody>
      <dsp:txXfrm rot="10800000">
        <a:off x="1143364" y="0"/>
        <a:ext cx="2140098" cy="966127"/>
      </dsp:txXfrm>
    </dsp:sp>
    <dsp:sp modelId="{590ED40D-5290-42C2-B81C-6A4289F1745A}">
      <dsp:nvSpPr>
        <dsp:cNvPr id="0" name=""/>
        <dsp:cNvSpPr/>
      </dsp:nvSpPr>
      <dsp:spPr>
        <a:xfrm flipH="1">
          <a:off x="297935" y="0"/>
          <a:ext cx="1207794" cy="9661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AC16D-489B-42D4-B36D-A48E7A3DC7F7}" type="datetimeFigureOut">
              <a:rPr lang="zh-TW" altLang="en-US" smtClean="0"/>
              <a:t>2024/12/18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DD883-A8BB-4882-8E8E-5445BA9D13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15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Apple LiGothic"/>
                <a:cs typeface="Apple Li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6523"/>
            <a:ext cx="9143987" cy="47014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56940" y="2345972"/>
            <a:ext cx="3113404" cy="396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bg1"/>
                </a:solidFill>
                <a:latin typeface="Apple LiGothic"/>
                <a:cs typeface="Apple Li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05948" y="2346677"/>
            <a:ext cx="3336925" cy="396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bg1"/>
                </a:solidFill>
                <a:latin typeface="Apple LiGothic"/>
                <a:cs typeface="Apple Li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49883"/>
            <a:ext cx="9144000" cy="4916805"/>
          </a:xfrm>
          <a:custGeom>
            <a:avLst/>
            <a:gdLst/>
            <a:ahLst/>
            <a:cxnLst/>
            <a:rect l="l" t="t" r="r" b="b"/>
            <a:pathLst>
              <a:path w="9144000" h="4916805">
                <a:moveTo>
                  <a:pt x="9144000" y="0"/>
                </a:moveTo>
                <a:lnTo>
                  <a:pt x="0" y="0"/>
                </a:lnTo>
                <a:lnTo>
                  <a:pt x="0" y="4916271"/>
                </a:lnTo>
                <a:lnTo>
                  <a:pt x="9144000" y="4916271"/>
                </a:lnTo>
                <a:lnTo>
                  <a:pt x="9144000" y="0"/>
                </a:lnTo>
                <a:close/>
              </a:path>
            </a:pathLst>
          </a:custGeom>
          <a:solidFill>
            <a:srgbClr val="195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6254" y="948119"/>
            <a:ext cx="810196" cy="8101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260" y="5985840"/>
            <a:ext cx="570217" cy="57021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6164" y="218442"/>
            <a:ext cx="779411" cy="8185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49883"/>
            <a:ext cx="9144000" cy="49162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6927" y="1499920"/>
            <a:ext cx="3454400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7988" y="2098047"/>
            <a:ext cx="4189729" cy="3569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Apple LiGothic"/>
                <a:cs typeface="Apple Li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18196" y="6450999"/>
            <a:ext cx="24257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195B93"/>
                </a:solidFill>
                <a:latin typeface="Apple LiGothic"/>
                <a:cs typeface="Apple LiGothic"/>
              </a:defRPr>
            </a:lvl1pPr>
          </a:lstStyle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8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icgroup.com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76DBDC58-C2E2-5CE3-55B6-40E49FC5F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3000" y="2194199"/>
            <a:ext cx="70104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4400" b="1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pple LiGothic"/>
              </a:rPr>
              <a:t>中美聯合實業股份有限公</a:t>
            </a:r>
            <a:r>
              <a:rPr sz="4400" b="1" spc="-5" dirty="0">
                <a:solidFill>
                  <a:srgbClr val="FFFFFF"/>
                </a:solidFill>
                <a:latin typeface="Apple LiGothic"/>
                <a:cs typeface="Apple LiGothic"/>
              </a:rPr>
              <a:t>司</a:t>
            </a:r>
            <a:endParaRPr sz="4400" b="1" dirty="0">
              <a:latin typeface="Apple LiGothic"/>
              <a:cs typeface="Apple Li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0" y="3581400"/>
            <a:ext cx="4751704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4300" b="1" spc="-1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LiKingHei Std"/>
              </a:rPr>
              <a:t>202</a:t>
            </a:r>
            <a:r>
              <a:rPr lang="en-US" sz="4300" b="1" spc="-1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LiKingHei Std"/>
              </a:rPr>
              <a:t>4</a:t>
            </a:r>
            <a:r>
              <a:rPr sz="4300" b="1" spc="-1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LiKingHei Std"/>
              </a:rPr>
              <a:t>年</a:t>
            </a:r>
            <a:r>
              <a:rPr lang="zh-TW" altLang="en-US" sz="4300" b="1" spc="-1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LiKingHei Std"/>
              </a:rPr>
              <a:t>法人說明會</a:t>
            </a:r>
            <a:endParaRPr sz="4300" b="1" dirty="0">
              <a:latin typeface="微軟正黑體" panose="020B0604030504040204" pitchFamily="34" charset="-120"/>
              <a:ea typeface="微軟正黑體" panose="020B0604030504040204" pitchFamily="34" charset="-120"/>
              <a:cs typeface="DFLiKingHei Std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164" y="218442"/>
            <a:ext cx="779411" cy="81855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A32B8EE-9BB0-042F-A15D-621D6DB1D6FA}"/>
              </a:ext>
            </a:extLst>
          </p:cNvPr>
          <p:cNvSpPr txBox="1"/>
          <p:nvPr/>
        </p:nvSpPr>
        <p:spPr>
          <a:xfrm>
            <a:off x="2667000" y="4953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</a:rPr>
              <a:t>2024.12.20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9E7E89C-99CE-9C23-79E4-60B1DF6A1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81400" y="1663718"/>
            <a:ext cx="168910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免責聲明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650" y="310908"/>
            <a:ext cx="740441" cy="7776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349256" y="547309"/>
            <a:ext cx="1073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95B93"/>
                </a:solidFill>
                <a:latin typeface="Helvetica Neue"/>
                <a:cs typeface="Helvetica Neue"/>
              </a:rPr>
              <a:t>aicgroup.com.tw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CA53135-F696-F7F6-4A15-A8093E4E251F}"/>
              </a:ext>
            </a:extLst>
          </p:cNvPr>
          <p:cNvSpPr txBox="1"/>
          <p:nvPr/>
        </p:nvSpPr>
        <p:spPr>
          <a:xfrm>
            <a:off x="914401" y="2291477"/>
            <a:ext cx="73913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</a:rPr>
              <a:t>本簡報資料中可能包含對未來展望的預測性表述，該類表述受限於已知或未知風險或不確定性因素的影響，因此實際結果將可能明顯不同於表述內容。除法令要求外，公司並無義務因新事件或新形勢的發生更新對未來展望的表述。</a:t>
            </a:r>
            <a:endParaRPr lang="en-US" altLang="zh-TW" sz="2000" dirty="0">
              <a:solidFill>
                <a:schemeClr val="bg1"/>
              </a:solidFill>
            </a:endParaRPr>
          </a:p>
          <a:p>
            <a:pPr algn="just"/>
            <a:r>
              <a:rPr lang="zh-TW" altLang="en-US" sz="2000" dirty="0">
                <a:solidFill>
                  <a:schemeClr val="bg1"/>
                </a:solidFill>
              </a:rPr>
              <a:t>本簡報中對未來展望的表述，僅反應本公司截至目前為止對於未來的看法，而不構成投資建議。關於這些未來展望表述的內容可靠性、準確性或完整性不具有任何的明示或暗示，本公司特此聲明不承擔任何的保證。對於因使用這些表述內容而引起的任何直接或間接損失，本公司不承擔任何責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3D353-4293-A14B-9444-01056E7B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E657BF7C-3AFA-4071-271A-BA304907C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9800" y="609600"/>
            <a:ext cx="2082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</a:t>
            </a:r>
            <a:r>
              <a:rPr lang="zh-TW" altLang="en-US" sz="3600" b="1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運核心</a:t>
            </a:r>
            <a:endParaRPr sz="3600" b="1" spc="-1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object 12">
            <a:extLst>
              <a:ext uri="{FF2B5EF4-FFF2-40B4-BE49-F238E27FC236}">
                <a16:creationId xmlns:a16="http://schemas.microsoft.com/office/drawing/2014/main" id="{2720707E-EE55-9236-DD8A-0FA9923FB44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650" y="310908"/>
            <a:ext cx="740441" cy="777624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6DE433B8-F431-E172-D153-4625A118CC2C}"/>
              </a:ext>
            </a:extLst>
          </p:cNvPr>
          <p:cNvSpPr txBox="1"/>
          <p:nvPr/>
        </p:nvSpPr>
        <p:spPr>
          <a:xfrm>
            <a:off x="7349256" y="547309"/>
            <a:ext cx="1073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95B93"/>
                </a:solidFill>
                <a:latin typeface="Helvetica Neue"/>
                <a:cs typeface="Helvetica Neue"/>
              </a:rPr>
              <a:t>aicgroup.com.tw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16A02A7F-3CE2-661E-98A1-346A031BBE6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300AAA3F-68A8-4AF4-16F1-4CD57BD41B14}"/>
              </a:ext>
            </a:extLst>
          </p:cNvPr>
          <p:cNvSpPr txBox="1"/>
          <p:nvPr/>
        </p:nvSpPr>
        <p:spPr>
          <a:xfrm>
            <a:off x="6469517" y="2329963"/>
            <a:ext cx="569595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11%</a:t>
            </a:r>
            <a:endParaRPr sz="2050">
              <a:latin typeface="Microsoft JhengHei"/>
              <a:cs typeface="Microsoft JhengHei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81D73D22-1A29-4931-CD46-50A6ABFF47AE}"/>
              </a:ext>
            </a:extLst>
          </p:cNvPr>
          <p:cNvSpPr txBox="1"/>
          <p:nvPr/>
        </p:nvSpPr>
        <p:spPr>
          <a:xfrm>
            <a:off x="5971974" y="4525023"/>
            <a:ext cx="569595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89%</a:t>
            </a:r>
            <a:endParaRPr sz="2050">
              <a:latin typeface="Microsoft JhengHei"/>
              <a:cs typeface="Microsoft JhengHei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2151921F-E71D-79A3-DA1D-1D69C6C0082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7304" y="2357809"/>
            <a:ext cx="966152" cy="96612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ECBEC20-E981-A80E-5536-891588628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777" y="5010636"/>
            <a:ext cx="402371" cy="408467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5D3D7B1B-6949-612E-3FCF-CDB0865D8B7D}"/>
              </a:ext>
            </a:extLst>
          </p:cNvPr>
          <p:cNvSpPr/>
          <p:nvPr/>
        </p:nvSpPr>
        <p:spPr>
          <a:xfrm>
            <a:off x="3352800" y="1295400"/>
            <a:ext cx="5562600" cy="17237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39700"/>
              </a:lnSpc>
            </a:pPr>
            <a:r>
              <a:rPr lang="zh-TW" altLang="en-US" sz="2000" b="1" spc="-1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擁有紡織染整業之專業技術背景及豐富的行銷經驗，分散性染料為主要銷售項目，行銷全球。</a:t>
            </a:r>
            <a:endParaRPr lang="en-US" altLang="zh-TW" sz="2000" b="1" spc="-5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700" marR="5080" algn="just">
              <a:lnSpc>
                <a:spcPct val="139700"/>
              </a:lnSpc>
            </a:pPr>
            <a:r>
              <a:rPr lang="zh-TW" altLang="en-US" sz="2000" b="1" spc="-1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除台灣地區之客戶外，主要銷售地區以美洲、中東地區及東南亞地區為大宗。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881C2A5-1089-1BB6-2DE8-BE3361A650D5}"/>
              </a:ext>
            </a:extLst>
          </p:cNvPr>
          <p:cNvSpPr/>
          <p:nvPr/>
        </p:nvSpPr>
        <p:spPr>
          <a:xfrm>
            <a:off x="3352800" y="3218964"/>
            <a:ext cx="5562600" cy="158163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39700"/>
              </a:lnSpc>
            </a:pPr>
            <a:r>
              <a:rPr lang="zh-TW" altLang="en-US" sz="2000" b="1" spc="-5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以平行輸入模式，自美國地區挑選高端、暢銷及多樣性的品牌車型，引進至中國市場，以經濟實惠的價格服務消費者。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5" name="資料庫圖表 34">
            <a:extLst>
              <a:ext uri="{FF2B5EF4-FFF2-40B4-BE49-F238E27FC236}">
                <a16:creationId xmlns:a16="http://schemas.microsoft.com/office/drawing/2014/main" id="{E479EBDF-01AB-6809-EB0F-85C387902254}"/>
              </a:ext>
            </a:extLst>
          </p:cNvPr>
          <p:cNvGraphicFramePr/>
          <p:nvPr/>
        </p:nvGraphicFramePr>
        <p:xfrm>
          <a:off x="-228600" y="5086836"/>
          <a:ext cx="3810000" cy="116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92A74243-661F-481D-E78D-740405BA45C2}"/>
              </a:ext>
            </a:extLst>
          </p:cNvPr>
          <p:cNvSpPr/>
          <p:nvPr/>
        </p:nvSpPr>
        <p:spPr>
          <a:xfrm>
            <a:off x="3429000" y="5029200"/>
            <a:ext cx="5486400" cy="128149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39700"/>
              </a:lnSpc>
            </a:pPr>
            <a:r>
              <a:rPr lang="zh-TW" altLang="en-US" sz="2000" b="1" spc="-5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目前主要轉投資</a:t>
            </a:r>
            <a:r>
              <a:rPr lang="en-US" altLang="zh-TW" sz="2000" b="1" spc="-5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000" b="1" spc="-5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晶實科技</a:t>
            </a:r>
            <a:r>
              <a:rPr lang="en-US" altLang="zh-TW" sz="2000" b="1" spc="-5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(Studio</a:t>
            </a:r>
            <a:r>
              <a:rPr lang="zh-TW" altLang="en-US" sz="2000" b="1" spc="-5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spc="-5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A)</a:t>
            </a:r>
            <a:r>
              <a:rPr lang="zh-TW" altLang="en-US" sz="2000" b="1" spc="-5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C664347-92B8-9797-C8CF-14C9DA704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812999"/>
              </p:ext>
            </p:extLst>
          </p:nvPr>
        </p:nvGraphicFramePr>
        <p:xfrm>
          <a:off x="0" y="1624673"/>
          <a:ext cx="3505200" cy="96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7BA6426A-CC01-0A0B-59AB-AE8196B00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218056"/>
              </p:ext>
            </p:extLst>
          </p:nvPr>
        </p:nvGraphicFramePr>
        <p:xfrm>
          <a:off x="-76200" y="3453473"/>
          <a:ext cx="3581399" cy="96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72089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DC288-1E09-4395-A516-93490552A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993740C-B5D4-5C9B-FD07-253AAE7D01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7134" y="3537241"/>
            <a:ext cx="966139" cy="966127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CCFEF502-0827-53E7-87E2-1D93DEC4FE2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4714" y="5715000"/>
            <a:ext cx="404840" cy="40501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A2170FC9-36C5-754A-716D-D2625063C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3800" y="1295400"/>
            <a:ext cx="1867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營收資訊</a:t>
            </a:r>
            <a:endParaRPr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143F5EB-9932-1BC7-F191-9A5504378E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0" y="310908"/>
            <a:ext cx="740441" cy="777624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0E37D2E5-AB82-74A2-B564-2831F05A554E}"/>
              </a:ext>
            </a:extLst>
          </p:cNvPr>
          <p:cNvSpPr txBox="1"/>
          <p:nvPr/>
        </p:nvSpPr>
        <p:spPr>
          <a:xfrm>
            <a:off x="7349256" y="547309"/>
            <a:ext cx="1073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95B93"/>
                </a:solidFill>
                <a:latin typeface="Helvetica Neue"/>
                <a:cs typeface="Helvetica Neue"/>
              </a:rPr>
              <a:t>aicgroup.com.tw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887D46EB-24CB-8254-9E7F-2645CF35B1F0}"/>
              </a:ext>
            </a:extLst>
          </p:cNvPr>
          <p:cNvSpPr txBox="1"/>
          <p:nvPr/>
        </p:nvSpPr>
        <p:spPr>
          <a:xfrm>
            <a:off x="3953098" y="4715009"/>
            <a:ext cx="3892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204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B7DB7310-5877-83B5-2F09-5A4DD420C2FF}"/>
              </a:ext>
            </a:extLst>
          </p:cNvPr>
          <p:cNvSpPr txBox="1"/>
          <p:nvPr/>
        </p:nvSpPr>
        <p:spPr>
          <a:xfrm>
            <a:off x="4914181" y="4170695"/>
            <a:ext cx="3892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429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699095C0-0824-D445-C281-B5E348D8F45A}"/>
              </a:ext>
            </a:extLst>
          </p:cNvPr>
          <p:cNvSpPr txBox="1"/>
          <p:nvPr/>
        </p:nvSpPr>
        <p:spPr>
          <a:xfrm>
            <a:off x="5875275" y="4715009"/>
            <a:ext cx="3892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272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074D72AF-45E2-2F3A-3AE2-C6B9FE886D41}"/>
              </a:ext>
            </a:extLst>
          </p:cNvPr>
          <p:cNvSpPr txBox="1"/>
          <p:nvPr/>
        </p:nvSpPr>
        <p:spPr>
          <a:xfrm>
            <a:off x="5904539" y="4190075"/>
            <a:ext cx="3302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6%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409140D1-E398-A16A-1E07-B7E0AEC2DE4C}"/>
              </a:ext>
            </a:extLst>
          </p:cNvPr>
          <p:cNvSpPr txBox="1"/>
          <p:nvPr/>
        </p:nvSpPr>
        <p:spPr>
          <a:xfrm>
            <a:off x="2013309" y="4622760"/>
            <a:ext cx="3892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304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196CD066-DE6C-4CAA-10EC-1ACB20460737}"/>
              </a:ext>
            </a:extLst>
          </p:cNvPr>
          <p:cNvSpPr txBox="1"/>
          <p:nvPr/>
        </p:nvSpPr>
        <p:spPr>
          <a:xfrm>
            <a:off x="2042777" y="3935244"/>
            <a:ext cx="3302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7%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CAED1F0A-4ACC-FB82-F9AA-464E299C7CA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78385AA-C805-9B45-6FF9-12F746DA1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261988"/>
            <a:ext cx="8001000" cy="398641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30B83BD-ACF6-8453-9354-D1DA52C5DEE3}"/>
              </a:ext>
            </a:extLst>
          </p:cNvPr>
          <p:cNvSpPr txBox="1"/>
          <p:nvPr/>
        </p:nvSpPr>
        <p:spPr>
          <a:xfrm>
            <a:off x="755562" y="1916668"/>
            <a:ext cx="4578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單位：新台幣千元</a:t>
            </a:r>
          </a:p>
        </p:txBody>
      </p:sp>
    </p:spTree>
    <p:extLst>
      <p:ext uri="{BB962C8B-B14F-4D97-AF65-F5344CB8AC3E}">
        <p14:creationId xmlns:p14="http://schemas.microsoft.com/office/powerpoint/2010/main" val="244971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92644-F732-A09A-CA37-AA8A1D730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7219188-5DCC-4B58-C1F0-BA510AD710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7134" y="3535926"/>
            <a:ext cx="966139" cy="966127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CDC57999-02B8-88CA-EFB5-82ECA5F71E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4714" y="5715000"/>
            <a:ext cx="404840" cy="40501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B2913E43-2A3A-0893-5810-C83A03B135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23642" y="990600"/>
            <a:ext cx="26961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營運結果</a:t>
            </a:r>
            <a:endParaRPr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B5D9AFA5-084A-BC92-266C-62607126C96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0" y="310908"/>
            <a:ext cx="740441" cy="777624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540F6BC-2E94-BC83-A1C5-E7211D72F27E}"/>
              </a:ext>
            </a:extLst>
          </p:cNvPr>
          <p:cNvSpPr txBox="1"/>
          <p:nvPr/>
        </p:nvSpPr>
        <p:spPr>
          <a:xfrm>
            <a:off x="7349256" y="547309"/>
            <a:ext cx="1073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95B93"/>
                </a:solidFill>
                <a:latin typeface="Helvetica Neue"/>
                <a:cs typeface="Helvetica Neue"/>
              </a:rPr>
              <a:t>aicgroup.com.tw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8F51AB7E-3725-F2A5-9E6D-CE3E5D1F009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A690050-3F50-DCCB-BCBE-6E34CF990311}"/>
              </a:ext>
            </a:extLst>
          </p:cNvPr>
          <p:cNvSpPr txBox="1"/>
          <p:nvPr/>
        </p:nvSpPr>
        <p:spPr>
          <a:xfrm>
            <a:off x="6754637" y="1611868"/>
            <a:ext cx="211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單位：新台幣千元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63C609A-E363-90B5-B24B-83110EA6C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981200"/>
            <a:ext cx="8229600" cy="42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0620C-6031-C619-BD68-007D84CD2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D95BEB1-1DCB-1429-32F7-F2A34A6031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7134" y="3537241"/>
            <a:ext cx="966139" cy="966127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ED52556E-F40D-10E6-2AE4-377222894E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4714" y="5715000"/>
            <a:ext cx="404840" cy="40501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A9CF145-B013-5C1C-C345-4C78540B0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1800" y="1295400"/>
            <a:ext cx="3505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合併資產負債表</a:t>
            </a:r>
            <a:endParaRPr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D240EB7E-D160-9DA4-3294-FA8DC9C3DA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0" y="310908"/>
            <a:ext cx="740441" cy="777624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F5037309-791C-0FF1-C922-72C82ED09A5B}"/>
              </a:ext>
            </a:extLst>
          </p:cNvPr>
          <p:cNvSpPr txBox="1"/>
          <p:nvPr/>
        </p:nvSpPr>
        <p:spPr>
          <a:xfrm>
            <a:off x="7349256" y="547309"/>
            <a:ext cx="1073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95B93"/>
                </a:solidFill>
                <a:latin typeface="Helvetica Neue"/>
                <a:cs typeface="Helvetica Neue"/>
              </a:rPr>
              <a:t>aicgroup.com.tw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645DBB13-EEC3-6AE4-DAB7-ADE28BEF21C0}"/>
              </a:ext>
            </a:extLst>
          </p:cNvPr>
          <p:cNvSpPr txBox="1"/>
          <p:nvPr/>
        </p:nvSpPr>
        <p:spPr>
          <a:xfrm>
            <a:off x="2992040" y="5061680"/>
            <a:ext cx="38925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17</a:t>
            </a:r>
            <a:endParaRPr sz="1600" dirty="0">
              <a:latin typeface="Microsoft JhengHei"/>
              <a:cs typeface="Microsoft JhengHei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3056D5DA-DF9B-A3DB-C081-20605F3E45A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44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78533AE-EF0A-E848-A46F-B51E91AEF23C}"/>
              </a:ext>
            </a:extLst>
          </p:cNvPr>
          <p:cNvSpPr txBox="1"/>
          <p:nvPr/>
        </p:nvSpPr>
        <p:spPr>
          <a:xfrm>
            <a:off x="6934200" y="1916668"/>
            <a:ext cx="211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單位：新台幣千元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CBDB05C-4C3D-A84F-DC5A-54D791714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86000"/>
            <a:ext cx="8439150" cy="38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DD7D5-2C6B-941E-4D75-95164CD4C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55AB628A-0B55-8E97-1F9D-9342BF9B2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C277B272-CE2B-FCA7-9857-37B277A7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5200" y="1371600"/>
            <a:ext cx="1905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b="1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未來動能</a:t>
            </a:r>
            <a:endParaRPr sz="3600" b="1" spc="-5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86EF7A9-7A6E-779A-5717-D0D69F1CE8AA}"/>
              </a:ext>
            </a:extLst>
          </p:cNvPr>
          <p:cNvSpPr txBox="1">
            <a:spLocks noGrp="1"/>
          </p:cNvSpPr>
          <p:nvPr>
            <p:ph sz="half" idx="3"/>
          </p:nvPr>
        </p:nvSpPr>
        <p:spPr>
          <a:xfrm>
            <a:off x="990600" y="2438400"/>
            <a:ext cx="7432441" cy="2470292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algn="just">
              <a:lnSpc>
                <a:spcPct val="139700"/>
              </a:lnSpc>
            </a:pPr>
            <a:r>
              <a:rPr lang="zh-TW" altLang="en-US" sz="2800" b="1" i="0" dirty="0">
                <a:solidFill>
                  <a:schemeClr val="bg1">
                    <a:lumMod val="9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結合經營團隊的豐沛資源及過去成功經驗，未來聚焦在具成長潛力的高新科技、生技醫材及民生消費等優質企業的投資，以增加公司合併營收及獲利。</a:t>
            </a:r>
            <a:endParaRPr lang="en-US" altLang="zh-TW" sz="2800" b="1" i="0" dirty="0">
              <a:solidFill>
                <a:schemeClr val="bg1">
                  <a:lumMod val="9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53AE066-6D3E-66B1-2C21-2E8EA58D24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650" y="310908"/>
            <a:ext cx="740441" cy="777624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31DDAE15-D626-E433-C459-1FAF737AB307}"/>
              </a:ext>
            </a:extLst>
          </p:cNvPr>
          <p:cNvSpPr txBox="1"/>
          <p:nvPr/>
        </p:nvSpPr>
        <p:spPr>
          <a:xfrm>
            <a:off x="7349256" y="547309"/>
            <a:ext cx="1073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95B93"/>
                </a:solidFill>
                <a:latin typeface="Helvetica Neue"/>
                <a:cs typeface="Helvetica Neue"/>
              </a:rPr>
              <a:t>aicgroup.com.tw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F9415F-274C-DC47-3745-986AA8382FE5}"/>
              </a:ext>
            </a:extLst>
          </p:cNvPr>
          <p:cNvSpPr txBox="1"/>
          <p:nvPr/>
        </p:nvSpPr>
        <p:spPr>
          <a:xfrm>
            <a:off x="8305800" y="625856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7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8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A2FAE55-F90C-D102-C91D-8E25B929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7C579C8-D33E-11A1-0057-9457F2CD1217}"/>
              </a:ext>
            </a:extLst>
          </p:cNvPr>
          <p:cNvSpPr txBox="1"/>
          <p:nvPr/>
        </p:nvSpPr>
        <p:spPr>
          <a:xfrm>
            <a:off x="3109227" y="3581400"/>
            <a:ext cx="2980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040" dirty="0" err="1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www.aicgroup.com.tw</a:t>
            </a:r>
            <a:endParaRPr kumimoji="1" lang="zh-TW" altLang="en-US" sz="2040" dirty="0">
              <a:solidFill>
                <a:schemeClr val="bg1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9" name="object 10">
            <a:extLst>
              <a:ext uri="{FF2B5EF4-FFF2-40B4-BE49-F238E27FC236}">
                <a16:creationId xmlns:a16="http://schemas.microsoft.com/office/drawing/2014/main" id="{28237891-18A5-D06C-0E50-09E0C50830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164" y="218442"/>
            <a:ext cx="779411" cy="8185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8186" y="2980897"/>
            <a:ext cx="274764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30"/>
              </a:lnSpc>
              <a:spcBef>
                <a:spcPts val="100"/>
              </a:spcBef>
            </a:pPr>
            <a:r>
              <a:rPr lang="en-US" sz="3600" spc="-25" dirty="0">
                <a:solidFill>
                  <a:srgbClr val="FFFFFF"/>
                </a:solidFill>
              </a:rPr>
              <a:t>Q </a:t>
            </a:r>
            <a:r>
              <a:rPr sz="3600" spc="-25" dirty="0">
                <a:solidFill>
                  <a:srgbClr val="FFFFFF"/>
                </a:solidFill>
              </a:rPr>
              <a:t>&amp;</a:t>
            </a:r>
            <a:r>
              <a:rPr lang="en-US" sz="3600" spc="-25" dirty="0">
                <a:solidFill>
                  <a:srgbClr val="FFFFFF"/>
                </a:solidFill>
              </a:rPr>
              <a:t> </a:t>
            </a:r>
            <a:r>
              <a:rPr sz="3600" spc="-25" dirty="0">
                <a:solidFill>
                  <a:srgbClr val="FFFFFF"/>
                </a:solidFill>
              </a:rPr>
              <a:t>A</a:t>
            </a:r>
            <a:endParaRPr spc="-10" dirty="0">
              <a:solidFill>
                <a:srgbClr val="FFFFFF"/>
              </a:solidFill>
              <a:hlinkClick r:id="rId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269" y="547321"/>
            <a:ext cx="1073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195B93"/>
                </a:solidFill>
                <a:latin typeface="Helvetica Neue"/>
                <a:cs typeface="Helvetica Neue"/>
              </a:rPr>
              <a:t>aicgroup.com.tw</a:t>
            </a:r>
            <a:endParaRPr sz="1100" dirty="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9669</TotalTime>
  <Words>386</Words>
  <Application>Microsoft Office PowerPoint</Application>
  <PresentationFormat>如螢幕大小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Apple LiGothic</vt:lpstr>
      <vt:lpstr>Helvetica Neue</vt:lpstr>
      <vt:lpstr>Helvetica Neue Medium</vt:lpstr>
      <vt:lpstr>Microsoft JhengHei</vt:lpstr>
      <vt:lpstr>Microsoft JhengHei</vt:lpstr>
      <vt:lpstr>Aptos</vt:lpstr>
      <vt:lpstr>Office Theme</vt:lpstr>
      <vt:lpstr>2024年法人說明會</vt:lpstr>
      <vt:lpstr>免責聲明</vt:lpstr>
      <vt:lpstr>營運核心</vt:lpstr>
      <vt:lpstr>營收資訊</vt:lpstr>
      <vt:lpstr>營運結果</vt:lpstr>
      <vt:lpstr>合併資產負債表</vt:lpstr>
      <vt:lpstr>未來動能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20220926-中美聯合實業法說會簡報</dc:title>
  <dc:creator>user</dc:creator>
  <cp:lastModifiedBy>中美</cp:lastModifiedBy>
  <cp:revision>62</cp:revision>
  <cp:lastPrinted>2024-12-18T08:07:08Z</cp:lastPrinted>
  <dcterms:created xsi:type="dcterms:W3CDTF">2022-09-26T16:01:32Z</dcterms:created>
  <dcterms:modified xsi:type="dcterms:W3CDTF">2024-12-18T08:09:13Z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2022-09-26T00:00:00Z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2022-09-26T00:00:00Z</vt:filetime>
  </property>
  <property fmtid="{D5CDD505-2E9C-101B-9397-08002B2CF9AE}" pid="5" name="Producer">
    <vt:lpwstr>Adobe PDF library 15.00</vt:lpwstr>
  </property>
</Properties>
</file>